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58" r:id="rId4"/>
    <p:sldId id="259" r:id="rId5"/>
    <p:sldId id="260" r:id="rId6"/>
    <p:sldId id="261" r:id="rId7"/>
    <p:sldId id="262" r:id="rId8"/>
    <p:sldId id="263" r:id="rId9"/>
    <p:sldId id="264" r:id="rId10"/>
    <p:sldId id="257" r:id="rId11"/>
    <p:sldId id="265" r:id="rId12"/>
    <p:sldId id="267" r:id="rId13"/>
    <p:sldId id="268" r:id="rId14"/>
    <p:sldId id="266" r:id="rId15"/>
    <p:sldId id="269" r:id="rId16"/>
    <p:sldId id="271" r:id="rId17"/>
  </p:sldIdLst>
  <p:sldSz cx="9144000" cy="6858000" type="screen4x3"/>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4660"/>
  </p:normalViewPr>
  <p:slideViewPr>
    <p:cSldViewPr snapToGrid="0" showGuides="1">
      <p:cViewPr>
        <p:scale>
          <a:sx n="43" d="100"/>
          <a:sy n="43" d="100"/>
        </p:scale>
        <p:origin x="1912" y="5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smtClean="0"/>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2B60DDE0-5AB5-4698-9480-25235B7A085F}" type="datetimeFigureOut">
              <a:rPr lang="de-CH" smtClean="0"/>
              <a:t>10.11.2016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185241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2B60DDE0-5AB5-4698-9480-25235B7A085F}" type="datetimeFigureOut">
              <a:rPr lang="de-CH" smtClean="0"/>
              <a:t>10.11.2016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719576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2B60DDE0-5AB5-4698-9480-25235B7A085F}" type="datetimeFigureOut">
              <a:rPr lang="de-CH" smtClean="0"/>
              <a:t>10.11.2016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291571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2B60DDE0-5AB5-4698-9480-25235B7A085F}" type="datetimeFigureOut">
              <a:rPr lang="de-CH" smtClean="0"/>
              <a:t>10.11.2016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1429461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2B60DDE0-5AB5-4698-9480-25235B7A085F}" type="datetimeFigureOut">
              <a:rPr lang="de-CH" smtClean="0"/>
              <a:t>10.11.2016</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393266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2B60DDE0-5AB5-4698-9480-25235B7A085F}" type="datetimeFigureOut">
              <a:rPr lang="de-CH" smtClean="0"/>
              <a:t>10.11.2016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3236455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2B60DDE0-5AB5-4698-9480-25235B7A085F}" type="datetimeFigureOut">
              <a:rPr lang="de-CH" smtClean="0"/>
              <a:t>10.11.2016</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1403448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2B60DDE0-5AB5-4698-9480-25235B7A085F}" type="datetimeFigureOut">
              <a:rPr lang="de-CH" smtClean="0"/>
              <a:t>10.11.2016</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174442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0DDE0-5AB5-4698-9480-25235B7A085F}" type="datetimeFigureOut">
              <a:rPr lang="de-CH" smtClean="0"/>
              <a:t>10.11.2016</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107732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smtClean="0"/>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2B60DDE0-5AB5-4698-9480-25235B7A085F}" type="datetimeFigureOut">
              <a:rPr lang="de-CH" smtClean="0"/>
              <a:t>10.11.2016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169165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p:txBody>
          <a:bodyPr/>
          <a:lstStyle/>
          <a:p>
            <a:fld id="{2B60DDE0-5AB5-4698-9480-25235B7A085F}" type="datetimeFigureOut">
              <a:rPr lang="de-CH" smtClean="0"/>
              <a:t>10.11.2016</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4BEF8694-36BB-454B-8409-D8C9C004A257}" type="slidenum">
              <a:rPr lang="de-CH" smtClean="0"/>
              <a:t>‹Nr.›</a:t>
            </a:fld>
            <a:endParaRPr lang="de-CH"/>
          </a:p>
        </p:txBody>
      </p:sp>
    </p:spTree>
    <p:extLst>
      <p:ext uri="{BB962C8B-B14F-4D97-AF65-F5344CB8AC3E}">
        <p14:creationId xmlns:p14="http://schemas.microsoft.com/office/powerpoint/2010/main" val="233455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0DDE0-5AB5-4698-9480-25235B7A085F}" type="datetimeFigureOut">
              <a:rPr lang="de-CH" smtClean="0"/>
              <a:t>10.11.2016</a:t>
            </a:fld>
            <a:endParaRPr lang="de-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F8694-36BB-454B-8409-D8C9C004A257}" type="slidenum">
              <a:rPr lang="de-CH" smtClean="0"/>
              <a:t>‹Nr.›</a:t>
            </a:fld>
            <a:endParaRPr lang="de-CH"/>
          </a:p>
        </p:txBody>
      </p:sp>
    </p:spTree>
    <p:extLst>
      <p:ext uri="{BB962C8B-B14F-4D97-AF65-F5344CB8AC3E}">
        <p14:creationId xmlns:p14="http://schemas.microsoft.com/office/powerpoint/2010/main" val="152012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frika.ofm.li/"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09600" y="293688"/>
            <a:ext cx="7772400" cy="2411412"/>
          </a:xfrm>
        </p:spPr>
        <p:txBody>
          <a:bodyPr>
            <a:normAutofit/>
          </a:bodyPr>
          <a:lstStyle/>
          <a:p>
            <a:r>
              <a:rPr lang="de-CH" dirty="0" smtClean="0"/>
              <a:t>Risto du Coeur</a:t>
            </a:r>
            <a:br>
              <a:rPr lang="de-CH" dirty="0" smtClean="0"/>
            </a:br>
            <a:endParaRPr lang="de-CH" dirty="0"/>
          </a:p>
        </p:txBody>
      </p:sp>
      <p:sp>
        <p:nvSpPr>
          <p:cNvPr id="4" name="Textfeld 3"/>
          <p:cNvSpPr txBox="1"/>
          <p:nvPr/>
        </p:nvSpPr>
        <p:spPr>
          <a:xfrm>
            <a:off x="1400175" y="1962150"/>
            <a:ext cx="6886575" cy="646331"/>
          </a:xfrm>
          <a:prstGeom prst="rect">
            <a:avLst/>
          </a:prstGeom>
          <a:noFill/>
        </p:spPr>
        <p:txBody>
          <a:bodyPr wrap="square" rtlCol="0">
            <a:spAutoFit/>
          </a:bodyPr>
          <a:lstStyle/>
          <a:p>
            <a:r>
              <a:rPr lang="de-CH" dirty="0" smtClean="0"/>
              <a:t>Essen und Grundausbildung für die ärmsten Kinder in </a:t>
            </a:r>
            <a:r>
              <a:rPr lang="de-CH" dirty="0" err="1" smtClean="0"/>
              <a:t>Korsimoro</a:t>
            </a:r>
            <a:r>
              <a:rPr lang="de-CH" dirty="0" smtClean="0"/>
              <a:t/>
            </a:r>
            <a:br>
              <a:rPr lang="de-CH" dirty="0" smtClean="0"/>
            </a:br>
            <a:r>
              <a:rPr lang="de-CH" dirty="0" smtClean="0"/>
              <a:t>monatliche Kosten ca. Franken 1320.-</a:t>
            </a:r>
            <a:endParaRPr lang="de-CH"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379" y="3223878"/>
            <a:ext cx="5387546" cy="3232528"/>
          </a:xfrm>
          <a:prstGeom prst="rect">
            <a:avLst/>
          </a:prstGeom>
        </p:spPr>
      </p:pic>
    </p:spTree>
    <p:extLst>
      <p:ext uri="{BB962C8B-B14F-4D97-AF65-F5344CB8AC3E}">
        <p14:creationId xmlns:p14="http://schemas.microsoft.com/office/powerpoint/2010/main" val="714113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Jean, Kontaktmann</a:t>
            </a:r>
            <a:br>
              <a:rPr lang="de-CH" dirty="0" smtClean="0"/>
            </a:br>
            <a:r>
              <a:rPr lang="de-CH" dirty="0" smtClean="0"/>
              <a:t>und Lehrer</a:t>
            </a:r>
            <a:endParaRPr lang="de-CH" dirty="0"/>
          </a:p>
        </p:txBody>
      </p:sp>
      <p:pic>
        <p:nvPicPr>
          <p:cNvPr id="4" name="Inhaltsplatzhalt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49987" y="528165"/>
            <a:ext cx="3594013" cy="5990024"/>
          </a:xfr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l="23649" r="27432"/>
          <a:stretch/>
        </p:blipFill>
        <p:spPr>
          <a:xfrm>
            <a:off x="778474" y="2016916"/>
            <a:ext cx="3669957" cy="4501273"/>
          </a:xfrm>
          <a:prstGeom prst="rect">
            <a:avLst/>
          </a:prstGeom>
        </p:spPr>
      </p:pic>
    </p:spTree>
    <p:extLst>
      <p:ext uri="{BB962C8B-B14F-4D97-AF65-F5344CB8AC3E}">
        <p14:creationId xmlns:p14="http://schemas.microsoft.com/office/powerpoint/2010/main" val="2035522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Kosten von Risto du Coeur</a:t>
            </a:r>
            <a:endParaRPr lang="de-CH"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216" y="2730843"/>
            <a:ext cx="8087567" cy="3962443"/>
          </a:xfrm>
        </p:spPr>
      </p:pic>
    </p:spTree>
    <p:extLst>
      <p:ext uri="{BB962C8B-B14F-4D97-AF65-F5344CB8AC3E}">
        <p14:creationId xmlns:p14="http://schemas.microsoft.com/office/powerpoint/2010/main" val="511829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Schule</a:t>
            </a:r>
            <a:endParaRPr lang="de-CH"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885" y="1825625"/>
            <a:ext cx="7252230" cy="4351338"/>
          </a:xfrm>
        </p:spPr>
      </p:pic>
    </p:spTree>
    <p:extLst>
      <p:ext uri="{BB962C8B-B14F-4D97-AF65-F5344CB8AC3E}">
        <p14:creationId xmlns:p14="http://schemas.microsoft.com/office/powerpoint/2010/main" val="1604265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Mittagstisch</a:t>
            </a:r>
            <a:endParaRPr lang="de-CH"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885" y="1825625"/>
            <a:ext cx="7252230" cy="4351338"/>
          </a:xfrm>
        </p:spPr>
      </p:pic>
    </p:spTree>
    <p:extLst>
      <p:ext uri="{BB962C8B-B14F-4D97-AF65-F5344CB8AC3E}">
        <p14:creationId xmlns:p14="http://schemas.microsoft.com/office/powerpoint/2010/main" val="367396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114389101"/>
              </p:ext>
            </p:extLst>
          </p:nvPr>
        </p:nvGraphicFramePr>
        <p:xfrm>
          <a:off x="790832" y="593125"/>
          <a:ext cx="8031892" cy="5124424"/>
        </p:xfrm>
        <a:graphic>
          <a:graphicData uri="http://schemas.openxmlformats.org/drawingml/2006/table">
            <a:tbl>
              <a:tblPr firstRow="1" bandRow="1">
                <a:tableStyleId>{5C22544A-7EE6-4342-B048-85BDC9FD1C3A}</a:tableStyleId>
              </a:tblPr>
              <a:tblGrid>
                <a:gridCol w="4015946"/>
                <a:gridCol w="4015946"/>
              </a:tblGrid>
              <a:tr h="640553">
                <a:tc>
                  <a:txBody>
                    <a:bodyPr/>
                    <a:lstStyle/>
                    <a:p>
                      <a:r>
                        <a:rPr lang="de-CH" dirty="0" smtClean="0"/>
                        <a:t>Kosten pro Monat</a:t>
                      </a:r>
                      <a:endParaRPr lang="de-CH" dirty="0"/>
                    </a:p>
                  </a:txBody>
                  <a:tcPr/>
                </a:tc>
                <a:tc>
                  <a:txBody>
                    <a:bodyPr/>
                    <a:lstStyle/>
                    <a:p>
                      <a:endParaRPr lang="de-CH" dirty="0"/>
                    </a:p>
                  </a:txBody>
                  <a:tcPr/>
                </a:tc>
              </a:tr>
              <a:tr h="640553">
                <a:tc>
                  <a:txBody>
                    <a:bodyPr/>
                    <a:lstStyle/>
                    <a:p>
                      <a:r>
                        <a:rPr lang="de-CH" dirty="0" smtClean="0"/>
                        <a:t>Repas /Essen</a:t>
                      </a:r>
                      <a:endParaRPr lang="de-CH" dirty="0"/>
                    </a:p>
                  </a:txBody>
                  <a:tcPr/>
                </a:tc>
                <a:tc>
                  <a:txBody>
                    <a:bodyPr/>
                    <a:lstStyle/>
                    <a:p>
                      <a:r>
                        <a:rPr lang="de-CH" baseline="0" dirty="0" smtClean="0"/>
                        <a:t>820 Franken   oder 328‘000 CFA</a:t>
                      </a:r>
                      <a:endParaRPr lang="de-CH" dirty="0"/>
                    </a:p>
                  </a:txBody>
                  <a:tcPr/>
                </a:tc>
              </a:tr>
              <a:tr h="640553">
                <a:tc>
                  <a:txBody>
                    <a:bodyPr/>
                    <a:lstStyle/>
                    <a:p>
                      <a:r>
                        <a:rPr lang="de-CH" dirty="0" err="1" smtClean="0"/>
                        <a:t>Cuisiniers</a:t>
                      </a:r>
                      <a:r>
                        <a:rPr lang="de-CH" baseline="0" dirty="0" smtClean="0"/>
                        <a:t> / Köchin 2 x 30‘000</a:t>
                      </a:r>
                      <a:endParaRPr lang="de-CH" dirty="0"/>
                    </a:p>
                  </a:txBody>
                  <a:tcPr/>
                </a:tc>
                <a:tc>
                  <a:txBody>
                    <a:bodyPr/>
                    <a:lstStyle/>
                    <a:p>
                      <a:r>
                        <a:rPr lang="de-CH" dirty="0" smtClean="0"/>
                        <a:t>150 Franken oder 60‘000</a:t>
                      </a:r>
                      <a:r>
                        <a:rPr lang="de-CH" baseline="0" dirty="0" smtClean="0"/>
                        <a:t> CFA</a:t>
                      </a:r>
                      <a:endParaRPr lang="de-CH" dirty="0"/>
                    </a:p>
                  </a:txBody>
                  <a:tcPr/>
                </a:tc>
              </a:tr>
              <a:tr h="640553">
                <a:tc>
                  <a:txBody>
                    <a:bodyPr/>
                    <a:lstStyle/>
                    <a:p>
                      <a:r>
                        <a:rPr lang="de-CH" dirty="0" err="1" smtClean="0"/>
                        <a:t>Gardien</a:t>
                      </a:r>
                      <a:r>
                        <a:rPr lang="de-CH" baseline="0" dirty="0" smtClean="0"/>
                        <a:t> / Wächter 1 x 30‘000</a:t>
                      </a:r>
                      <a:endParaRPr lang="de-CH" dirty="0"/>
                    </a:p>
                  </a:txBody>
                  <a:tcPr/>
                </a:tc>
                <a:tc>
                  <a:txBody>
                    <a:bodyPr/>
                    <a:lstStyle/>
                    <a:p>
                      <a:r>
                        <a:rPr lang="de-CH" dirty="0" smtClean="0"/>
                        <a:t>75 Franken oder 30‘000 CFA</a:t>
                      </a:r>
                      <a:endParaRPr lang="de-CH" dirty="0"/>
                    </a:p>
                  </a:txBody>
                  <a:tcPr/>
                </a:tc>
              </a:tr>
              <a:tr h="640553">
                <a:tc>
                  <a:txBody>
                    <a:bodyPr/>
                    <a:lstStyle/>
                    <a:p>
                      <a:r>
                        <a:rPr lang="de-CH" dirty="0" err="1" smtClean="0"/>
                        <a:t>Enseignant</a:t>
                      </a:r>
                      <a:r>
                        <a:rPr lang="de-CH" dirty="0" smtClean="0"/>
                        <a:t> / Lehrer</a:t>
                      </a:r>
                      <a:endParaRPr lang="de-CH" dirty="0"/>
                    </a:p>
                  </a:txBody>
                  <a:tcPr/>
                </a:tc>
                <a:tc>
                  <a:txBody>
                    <a:bodyPr/>
                    <a:lstStyle/>
                    <a:p>
                      <a:r>
                        <a:rPr lang="de-CH" baseline="0" dirty="0" smtClean="0"/>
                        <a:t>75 Franken oder 30‘000 CFA</a:t>
                      </a:r>
                      <a:endParaRPr lang="de-CH" dirty="0"/>
                    </a:p>
                  </a:txBody>
                  <a:tcPr/>
                </a:tc>
              </a:tr>
              <a:tr h="640553">
                <a:tc>
                  <a:txBody>
                    <a:bodyPr/>
                    <a:lstStyle/>
                    <a:p>
                      <a:r>
                        <a:rPr lang="de-CH" dirty="0" err="1" smtClean="0"/>
                        <a:t>Loyer</a:t>
                      </a:r>
                      <a:r>
                        <a:rPr lang="de-CH" dirty="0" smtClean="0"/>
                        <a:t> / Miete</a:t>
                      </a:r>
                      <a:endParaRPr lang="de-CH" dirty="0"/>
                    </a:p>
                  </a:txBody>
                  <a:tcPr/>
                </a:tc>
                <a:tc>
                  <a:txBody>
                    <a:bodyPr/>
                    <a:lstStyle/>
                    <a:p>
                      <a:r>
                        <a:rPr lang="de-CH" dirty="0" smtClean="0"/>
                        <a:t>87 Franken oder 35‘000 CFA</a:t>
                      </a:r>
                      <a:endParaRPr lang="de-CH" dirty="0"/>
                    </a:p>
                  </a:txBody>
                  <a:tcPr/>
                </a:tc>
              </a:tr>
              <a:tr h="640553">
                <a:tc>
                  <a:txBody>
                    <a:bodyPr/>
                    <a:lstStyle/>
                    <a:p>
                      <a:r>
                        <a:rPr lang="de-CH" dirty="0" smtClean="0"/>
                        <a:t>Begleitung / </a:t>
                      </a:r>
                      <a:r>
                        <a:rPr lang="de-CH" dirty="0" err="1" smtClean="0"/>
                        <a:t>Suivi</a:t>
                      </a:r>
                      <a:r>
                        <a:rPr lang="de-CH" dirty="0" smtClean="0"/>
                        <a:t> </a:t>
                      </a:r>
                      <a:r>
                        <a:rPr lang="de-CH" dirty="0" err="1" smtClean="0"/>
                        <a:t>Renaf</a:t>
                      </a:r>
                      <a:endParaRPr lang="de-CH" dirty="0"/>
                    </a:p>
                  </a:txBody>
                  <a:tcPr/>
                </a:tc>
                <a:tc>
                  <a:txBody>
                    <a:bodyPr/>
                    <a:lstStyle/>
                    <a:p>
                      <a:r>
                        <a:rPr lang="de-CH" dirty="0" smtClean="0"/>
                        <a:t>125</a:t>
                      </a:r>
                      <a:r>
                        <a:rPr lang="de-CH" baseline="0" dirty="0" smtClean="0"/>
                        <a:t> Franken oder 50‘000 CFA</a:t>
                      </a:r>
                      <a:endParaRPr lang="de-CH" dirty="0"/>
                    </a:p>
                  </a:txBody>
                  <a:tcPr/>
                </a:tc>
              </a:tr>
              <a:tr h="640553">
                <a:tc>
                  <a:txBody>
                    <a:bodyPr/>
                    <a:lstStyle/>
                    <a:p>
                      <a:r>
                        <a:rPr lang="de-CH" dirty="0" smtClean="0"/>
                        <a:t>Total</a:t>
                      </a:r>
                      <a:endParaRPr lang="de-CH" dirty="0"/>
                    </a:p>
                  </a:txBody>
                  <a:tcPr/>
                </a:tc>
                <a:tc>
                  <a:txBody>
                    <a:bodyPr/>
                    <a:lstStyle/>
                    <a:p>
                      <a:r>
                        <a:rPr lang="de-CH" dirty="0" smtClean="0"/>
                        <a:t>1‘332 Franken oder 533‘000 CFA</a:t>
                      </a:r>
                      <a:endParaRPr lang="de-CH" dirty="0"/>
                    </a:p>
                  </a:txBody>
                  <a:tcPr/>
                </a:tc>
              </a:tr>
            </a:tbl>
          </a:graphicData>
        </a:graphic>
      </p:graphicFrame>
      <p:sp>
        <p:nvSpPr>
          <p:cNvPr id="7" name="Textfeld 6"/>
          <p:cNvSpPr txBox="1"/>
          <p:nvPr/>
        </p:nvSpPr>
        <p:spPr>
          <a:xfrm>
            <a:off x="963827" y="6091881"/>
            <a:ext cx="5820032" cy="369332"/>
          </a:xfrm>
          <a:prstGeom prst="rect">
            <a:avLst/>
          </a:prstGeom>
          <a:noFill/>
        </p:spPr>
        <p:txBody>
          <a:bodyPr wrap="square" rtlCol="0">
            <a:spAutoFit/>
          </a:bodyPr>
          <a:lstStyle/>
          <a:p>
            <a:r>
              <a:rPr lang="de-CH" dirty="0" smtClean="0"/>
              <a:t>1Franken zu 400 CFA</a:t>
            </a:r>
            <a:endParaRPr lang="de-CH" dirty="0"/>
          </a:p>
        </p:txBody>
      </p:sp>
    </p:spTree>
    <p:extLst>
      <p:ext uri="{BB962C8B-B14F-4D97-AF65-F5344CB8AC3E}">
        <p14:creationId xmlns:p14="http://schemas.microsoft.com/office/powerpoint/2010/main" val="2019287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Monatliche </a:t>
            </a:r>
            <a:r>
              <a:rPr lang="de-CH" smtClean="0"/>
              <a:t>Rechnung </a:t>
            </a:r>
            <a:br>
              <a:rPr lang="de-CH" smtClean="0"/>
            </a:br>
            <a:r>
              <a:rPr lang="de-CH" smtClean="0"/>
              <a:t>Beispiel-Quittung </a:t>
            </a:r>
            <a:r>
              <a:rPr lang="de-CH" dirty="0" smtClean="0"/>
              <a:t>von 2016</a:t>
            </a:r>
            <a:endParaRPr lang="de-CH" dirty="0"/>
          </a:p>
        </p:txBody>
      </p:sp>
      <p:pic>
        <p:nvPicPr>
          <p:cNvPr id="4" name="Inhaltsplatzhalt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227" t="1724" r="27288"/>
          <a:stretch/>
        </p:blipFill>
        <p:spPr>
          <a:xfrm rot="5400000">
            <a:off x="304068" y="2257100"/>
            <a:ext cx="5124734" cy="4077065"/>
          </a:xfrm>
        </p:spPr>
      </p:pic>
      <p:sp>
        <p:nvSpPr>
          <p:cNvPr id="5" name="Rechteck 4"/>
          <p:cNvSpPr/>
          <p:nvPr/>
        </p:nvSpPr>
        <p:spPr>
          <a:xfrm>
            <a:off x="5498756" y="2725971"/>
            <a:ext cx="3150974" cy="2862322"/>
          </a:xfrm>
          <a:prstGeom prst="rect">
            <a:avLst/>
          </a:prstGeom>
        </p:spPr>
        <p:txBody>
          <a:bodyPr wrap="square">
            <a:spAutoFit/>
          </a:bodyPr>
          <a:lstStyle/>
          <a:p>
            <a:r>
              <a:rPr lang="de-CH" dirty="0" smtClean="0"/>
              <a:t>Verein Tautropfen </a:t>
            </a:r>
          </a:p>
          <a:p>
            <a:r>
              <a:rPr lang="de-CH" dirty="0" err="1" smtClean="0"/>
              <a:t>Sefiweidstrasse</a:t>
            </a:r>
            <a:r>
              <a:rPr lang="de-CH" dirty="0" smtClean="0"/>
              <a:t> 6, </a:t>
            </a:r>
          </a:p>
          <a:p>
            <a:r>
              <a:rPr lang="de-CH" dirty="0" smtClean="0"/>
              <a:t>8360 Eschlikon</a:t>
            </a:r>
          </a:p>
          <a:p>
            <a:r>
              <a:rPr lang="de-CH" dirty="0" smtClean="0"/>
              <a:t>PC Spendenkonto:</a:t>
            </a:r>
          </a:p>
          <a:p>
            <a:r>
              <a:rPr lang="de-CH" dirty="0" smtClean="0"/>
              <a:t> 85-505702-4</a:t>
            </a:r>
          </a:p>
          <a:p>
            <a:r>
              <a:rPr lang="de-CH" dirty="0" smtClean="0"/>
              <a:t>IBAN: CH25 0900 0000 8550 5702 4</a:t>
            </a:r>
          </a:p>
          <a:p>
            <a:r>
              <a:rPr lang="de-CH" dirty="0" smtClean="0"/>
              <a:t>BIC: POFICHBEXXX</a:t>
            </a:r>
          </a:p>
          <a:p>
            <a:r>
              <a:rPr lang="de-CH" b="1" dirty="0" smtClean="0"/>
              <a:t>Herzlichen Dank allen Spenderinnen und Spendern!</a:t>
            </a:r>
            <a:endParaRPr lang="de-CH" dirty="0"/>
          </a:p>
        </p:txBody>
      </p:sp>
      <p:sp>
        <p:nvSpPr>
          <p:cNvPr id="3" name="Textfeld 2"/>
          <p:cNvSpPr txBox="1"/>
          <p:nvPr/>
        </p:nvSpPr>
        <p:spPr>
          <a:xfrm>
            <a:off x="5498756" y="5991225"/>
            <a:ext cx="3016594" cy="369332"/>
          </a:xfrm>
          <a:prstGeom prst="rect">
            <a:avLst/>
          </a:prstGeom>
          <a:noFill/>
        </p:spPr>
        <p:txBody>
          <a:bodyPr wrap="square" rtlCol="0">
            <a:spAutoFit/>
          </a:bodyPr>
          <a:lstStyle/>
          <a:p>
            <a:r>
              <a:rPr lang="de-CH" dirty="0" smtClean="0">
                <a:hlinkClick r:id="rId3"/>
              </a:rPr>
              <a:t>www.afrika.ofm.li</a:t>
            </a:r>
            <a:r>
              <a:rPr lang="de-CH" dirty="0" smtClean="0"/>
              <a:t> </a:t>
            </a:r>
            <a:endParaRPr lang="de-CH" dirty="0"/>
          </a:p>
        </p:txBody>
      </p:sp>
    </p:spTree>
    <p:extLst>
      <p:ext uri="{BB962C8B-B14F-4D97-AF65-F5344CB8AC3E}">
        <p14:creationId xmlns:p14="http://schemas.microsoft.com/office/powerpoint/2010/main" val="2602414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4" name="Grafik 3"/>
          <p:cNvPicPr>
            <a:picLocks noChangeAspect="1"/>
          </p:cNvPicPr>
          <p:nvPr/>
        </p:nvPicPr>
        <p:blipFill rotWithShape="1">
          <a:blip r:embed="rId2"/>
          <a:srcRect l="20492" t="7049" r="21885" b="9454"/>
          <a:stretch/>
        </p:blipFill>
        <p:spPr>
          <a:xfrm>
            <a:off x="809468" y="552097"/>
            <a:ext cx="7525063" cy="6133516"/>
          </a:xfrm>
          <a:prstGeom prst="rect">
            <a:avLst/>
          </a:prstGeom>
        </p:spPr>
      </p:pic>
    </p:spTree>
    <p:extLst>
      <p:ext uri="{BB962C8B-B14F-4D97-AF65-F5344CB8AC3E}">
        <p14:creationId xmlns:p14="http://schemas.microsoft.com/office/powerpoint/2010/main" val="373370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Antrag zur Unterstützung </a:t>
            </a:r>
            <a:endParaRPr lang="de-CH" dirty="0"/>
          </a:p>
        </p:txBody>
      </p:sp>
      <p:sp>
        <p:nvSpPr>
          <p:cNvPr id="3" name="Inhaltsplatzhalter 2"/>
          <p:cNvSpPr>
            <a:spLocks noGrp="1"/>
          </p:cNvSpPr>
          <p:nvPr>
            <p:ph idx="1"/>
          </p:nvPr>
        </p:nvSpPr>
        <p:spPr>
          <a:xfrm>
            <a:off x="628650" y="1467279"/>
            <a:ext cx="7886700" cy="4351338"/>
          </a:xfrm>
        </p:spPr>
        <p:txBody>
          <a:bodyPr>
            <a:normAutofit fontScale="85000" lnSpcReduction="20000"/>
          </a:bodyPr>
          <a:lstStyle/>
          <a:p>
            <a:pPr marL="0" indent="0">
              <a:buNone/>
            </a:pPr>
            <a:r>
              <a:rPr lang="de-CH" dirty="0" smtClean="0"/>
              <a:t>Lieber Bruder Benedikt </a:t>
            </a:r>
            <a:r>
              <a:rPr lang="de-CH" dirty="0"/>
              <a:t/>
            </a:r>
            <a:br>
              <a:rPr lang="de-CH" dirty="0"/>
            </a:br>
            <a:r>
              <a:rPr lang="de-CH" dirty="0" smtClean="0"/>
              <a:t>Liebe Missionsprokura</a:t>
            </a:r>
          </a:p>
          <a:p>
            <a:pPr marL="0" indent="0">
              <a:buNone/>
            </a:pPr>
            <a:r>
              <a:rPr lang="de-CH" dirty="0" smtClean="0"/>
              <a:t>Zuerst möchten wir uns herzlich bedanken für die grosszügige Unterstützung in den letzten Jahren. Das </a:t>
            </a:r>
            <a:r>
              <a:rPr lang="de-CH" dirty="0"/>
              <a:t>G</a:t>
            </a:r>
            <a:r>
              <a:rPr lang="de-CH" dirty="0" smtClean="0"/>
              <a:t>rossprojekt Staudamm und die Aufforstung wird offiziell Ende 2016 abgeschlossen. Beno Kehl wird im Januar 2017 nach Afrika reisen um zu schauen ob noch weitere Massnahmen nötig sind. Weiterhin betreiben wir einige Projekte unter anderem den Kindertisch. Ein Jahr Kindertisch kostet je nach Währungskurse sFr. 12‘000.- bis sFr. 14‘000.-. </a:t>
            </a:r>
            <a:br>
              <a:rPr lang="de-CH" dirty="0" smtClean="0"/>
            </a:br>
            <a:r>
              <a:rPr lang="de-CH" dirty="0" smtClean="0"/>
              <a:t>Der Kindertisch ist in Zusammenarbeit mit den örtlichen Behörden aufgestellt worden. </a:t>
            </a:r>
            <a:r>
              <a:rPr lang="de-CH" dirty="0"/>
              <a:t>D</a:t>
            </a:r>
            <a:r>
              <a:rPr lang="de-CH" dirty="0" smtClean="0"/>
              <a:t>ies hilft uns einen guten Kontakt zu pflegen. </a:t>
            </a:r>
          </a:p>
          <a:p>
            <a:pPr marL="0" indent="0">
              <a:buNone/>
            </a:pPr>
            <a:r>
              <a:rPr lang="de-CH" dirty="0" smtClean="0"/>
              <a:t>Dankbar für eine konkrete Unterstützung </a:t>
            </a:r>
            <a:br>
              <a:rPr lang="de-CH" dirty="0" smtClean="0"/>
            </a:br>
            <a:r>
              <a:rPr lang="de-CH" dirty="0" smtClean="0"/>
              <a:t>Der Verein Tautropfen Beno Kehl</a:t>
            </a:r>
          </a:p>
        </p:txBody>
      </p:sp>
    </p:spTree>
    <p:extLst>
      <p:ext uri="{BB962C8B-B14F-4D97-AF65-F5344CB8AC3E}">
        <p14:creationId xmlns:p14="http://schemas.microsoft.com/office/powerpoint/2010/main" val="1221990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Unsere Schüler, die täglich auch ein kräftiges Essen erhalten.</a:t>
            </a:r>
            <a:endParaRPr lang="de-CH" dirty="0"/>
          </a:p>
        </p:txBody>
      </p:sp>
      <p:pic>
        <p:nvPicPr>
          <p:cNvPr id="5" name="Inhaltsplatzhalt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4990" r="9912"/>
          <a:stretch/>
        </p:blipFill>
        <p:spPr>
          <a:xfrm rot="5400000">
            <a:off x="4358719" y="2551365"/>
            <a:ext cx="4964585" cy="3500406"/>
          </a:xfrm>
        </p:spPr>
      </p:pic>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2117" r="10772"/>
          <a:stretch/>
        </p:blipFill>
        <p:spPr>
          <a:xfrm rot="5400000">
            <a:off x="-77232" y="2591830"/>
            <a:ext cx="4964584" cy="3419475"/>
          </a:xfrm>
          <a:prstGeom prst="rect">
            <a:avLst/>
          </a:prstGeom>
        </p:spPr>
      </p:pic>
    </p:spTree>
    <p:extLst>
      <p:ext uri="{BB962C8B-B14F-4D97-AF65-F5344CB8AC3E}">
        <p14:creationId xmlns:p14="http://schemas.microsoft.com/office/powerpoint/2010/main" val="2346087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90" r="11802"/>
          <a:stretch/>
        </p:blipFill>
        <p:spPr>
          <a:xfrm rot="5400000">
            <a:off x="251177" y="2757840"/>
            <a:ext cx="4862511" cy="3337809"/>
          </a:xfrm>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2365" r="8581"/>
          <a:stretch/>
        </p:blipFill>
        <p:spPr>
          <a:xfrm rot="5400000">
            <a:off x="4119181" y="2772294"/>
            <a:ext cx="4896870" cy="3299255"/>
          </a:xfrm>
          <a:prstGeom prst="rect">
            <a:avLst/>
          </a:prstGeom>
        </p:spPr>
      </p:pic>
      <p:sp>
        <p:nvSpPr>
          <p:cNvPr id="6" name="Titel 1"/>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dirty="0" smtClean="0"/>
              <a:t>Unsere Schüler, die täglich auch ein kräftiges Essen erhalten.</a:t>
            </a:r>
            <a:endParaRPr lang="de-CH" dirty="0"/>
          </a:p>
        </p:txBody>
      </p:sp>
    </p:spTree>
    <p:extLst>
      <p:ext uri="{BB962C8B-B14F-4D97-AF65-F5344CB8AC3E}">
        <p14:creationId xmlns:p14="http://schemas.microsoft.com/office/powerpoint/2010/main" val="2962833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17" r="11802"/>
          <a:stretch/>
        </p:blipFill>
        <p:spPr>
          <a:xfrm rot="5400000">
            <a:off x="205785" y="2491784"/>
            <a:ext cx="4992130" cy="3740299"/>
          </a:xfrm>
        </p:spPr>
      </p:pic>
      <p:sp>
        <p:nvSpPr>
          <p:cNvPr id="6" name="Titel 1"/>
          <p:cNvSpPr>
            <a:spLocks noGrp="1"/>
          </p:cNvSpPr>
          <p:nvPr>
            <p:ph type="title"/>
          </p:nvPr>
        </p:nvSpPr>
        <p:spPr>
          <a:xfrm>
            <a:off x="628650" y="365126"/>
            <a:ext cx="7886700" cy="1325563"/>
          </a:xfrm>
        </p:spPr>
        <p:txBody>
          <a:bodyPr/>
          <a:lstStyle/>
          <a:p>
            <a:r>
              <a:rPr lang="de-CH" dirty="0" smtClean="0"/>
              <a:t>Unsere Schüler, die täglich auch ein kräftiges Essen erhalten.</a:t>
            </a:r>
            <a:endParaRPr lang="de-CH" dirty="0"/>
          </a:p>
        </p:txBody>
      </p:sp>
    </p:spTree>
    <p:extLst>
      <p:ext uri="{BB962C8B-B14F-4D97-AF65-F5344CB8AC3E}">
        <p14:creationId xmlns:p14="http://schemas.microsoft.com/office/powerpoint/2010/main" val="2021404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Die Mitarbeiter/innen</a:t>
            </a:r>
            <a:endParaRPr lang="de-CH"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885" y="1850338"/>
            <a:ext cx="7252230" cy="4351338"/>
          </a:xfrm>
        </p:spPr>
      </p:pic>
    </p:spTree>
    <p:extLst>
      <p:ext uri="{BB962C8B-B14F-4D97-AF65-F5344CB8AC3E}">
        <p14:creationId xmlns:p14="http://schemas.microsoft.com/office/powerpoint/2010/main" val="1611994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Alimata</a:t>
            </a:r>
            <a:r>
              <a:rPr lang="de-CH" dirty="0" smtClean="0"/>
              <a:t> (Küche und Kinderbetreuung)</a:t>
            </a:r>
            <a:endParaRPr lang="de-CH" dirty="0"/>
          </a:p>
        </p:txBody>
      </p:sp>
      <p:pic>
        <p:nvPicPr>
          <p:cNvPr id="4" name="Inhaltsplatzhalt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53000" y="481913"/>
            <a:ext cx="3750661" cy="6251104"/>
          </a:xfr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l="19729" t="563" r="29595"/>
          <a:stretch/>
        </p:blipFill>
        <p:spPr>
          <a:xfrm>
            <a:off x="628650" y="2446637"/>
            <a:ext cx="3353328" cy="3947984"/>
          </a:xfrm>
          <a:prstGeom prst="rect">
            <a:avLst/>
          </a:prstGeom>
        </p:spPr>
      </p:pic>
    </p:spTree>
    <p:extLst>
      <p:ext uri="{BB962C8B-B14F-4D97-AF65-F5344CB8AC3E}">
        <p14:creationId xmlns:p14="http://schemas.microsoft.com/office/powerpoint/2010/main" val="2147037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Agata (Küche und Kinderbetreuung)</a:t>
            </a:r>
            <a:endParaRPr lang="de-CH" dirty="0"/>
          </a:p>
        </p:txBody>
      </p:sp>
      <p:pic>
        <p:nvPicPr>
          <p:cNvPr id="4" name="Inhaltsplatzhalt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66102" y="481914"/>
            <a:ext cx="3676520" cy="6127535"/>
          </a:xfr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l="23513" t="1689" r="30406"/>
          <a:stretch/>
        </p:blipFill>
        <p:spPr>
          <a:xfrm>
            <a:off x="628650" y="2150076"/>
            <a:ext cx="3296593" cy="4219832"/>
          </a:xfrm>
          <a:prstGeom prst="rect">
            <a:avLst/>
          </a:prstGeom>
        </p:spPr>
      </p:pic>
    </p:spTree>
    <p:extLst>
      <p:ext uri="{BB962C8B-B14F-4D97-AF65-F5344CB8AC3E}">
        <p14:creationId xmlns:p14="http://schemas.microsoft.com/office/powerpoint/2010/main" val="2191806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l</a:t>
            </a:r>
            <a:r>
              <a:rPr lang="de-CH" dirty="0" smtClean="0"/>
              <a:t>e </a:t>
            </a:r>
            <a:r>
              <a:rPr lang="de-CH" dirty="0" err="1" smtClean="0"/>
              <a:t>gardien</a:t>
            </a:r>
            <a:r>
              <a:rPr lang="de-CH" dirty="0" smtClean="0"/>
              <a:t> </a:t>
            </a:r>
            <a:br>
              <a:rPr lang="de-CH" dirty="0" smtClean="0"/>
            </a:br>
            <a:r>
              <a:rPr lang="de-CH" dirty="0" smtClean="0"/>
              <a:t>der Wächter </a:t>
            </a:r>
            <a:endParaRPr lang="de-CH" dirty="0"/>
          </a:p>
        </p:txBody>
      </p:sp>
      <p:pic>
        <p:nvPicPr>
          <p:cNvPr id="4" name="Inhaltsplatzhalt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016843" y="365125"/>
            <a:ext cx="3789110" cy="6315185"/>
          </a:xfr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l="23243" t="1238" r="27703"/>
          <a:stretch/>
        </p:blipFill>
        <p:spPr>
          <a:xfrm>
            <a:off x="469557" y="2232780"/>
            <a:ext cx="3681764" cy="4447530"/>
          </a:xfrm>
          <a:prstGeom prst="rect">
            <a:avLst/>
          </a:prstGeom>
        </p:spPr>
      </p:pic>
    </p:spTree>
    <p:extLst>
      <p:ext uri="{BB962C8B-B14F-4D97-AF65-F5344CB8AC3E}">
        <p14:creationId xmlns:p14="http://schemas.microsoft.com/office/powerpoint/2010/main" val="1756021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172</Words>
  <Application>Microsoft Office PowerPoint</Application>
  <PresentationFormat>Bildschirmpräsentation (4:3)</PresentationFormat>
  <Paragraphs>43</Paragraphs>
  <Slides>16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16</vt:i4>
      </vt:variant>
    </vt:vector>
  </HeadingPairs>
  <TitlesOfParts>
    <vt:vector size="20" baseType="lpstr">
      <vt:lpstr>Arial</vt:lpstr>
      <vt:lpstr>Calibri</vt:lpstr>
      <vt:lpstr>Calibri Light</vt:lpstr>
      <vt:lpstr>Office Theme</vt:lpstr>
      <vt:lpstr>Risto du Coeur </vt:lpstr>
      <vt:lpstr>Antrag zur Unterstützung </vt:lpstr>
      <vt:lpstr>Unsere Schüler, die täglich auch ein kräftiges Essen erhalten.</vt:lpstr>
      <vt:lpstr>PowerPoint-Präsentation</vt:lpstr>
      <vt:lpstr>Unsere Schüler, die täglich auch ein kräftiges Essen erhalten.</vt:lpstr>
      <vt:lpstr>Die Mitarbeiter/innen</vt:lpstr>
      <vt:lpstr>Alimata (Küche und Kinderbetreuung)</vt:lpstr>
      <vt:lpstr>Agata (Küche und Kinderbetreuung)</vt:lpstr>
      <vt:lpstr>le gardien  der Wächter </vt:lpstr>
      <vt:lpstr>Jean, Kontaktmann und Lehrer</vt:lpstr>
      <vt:lpstr>Kosten von Risto du Coeur</vt:lpstr>
      <vt:lpstr>Schule</vt:lpstr>
      <vt:lpstr>Mittagstisch</vt:lpstr>
      <vt:lpstr>PowerPoint-Präsentation</vt:lpstr>
      <vt:lpstr>Monatliche Rechnung  Beispiel-Quittung von 2016</vt:lpstr>
      <vt:lpstr>PowerPoint-Präsentation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Risto du coure</dc:title>
  <dc:creator>Beno Kehl</dc:creator>
  <cp:lastModifiedBy>Beno Kehl</cp:lastModifiedBy>
  <cp:revision>15</cp:revision>
  <cp:lastPrinted>2016-11-05T10:06:55Z</cp:lastPrinted>
  <dcterms:created xsi:type="dcterms:W3CDTF">2016-10-31T06:08:06Z</dcterms:created>
  <dcterms:modified xsi:type="dcterms:W3CDTF">2016-11-10T06:40:09Z</dcterms:modified>
</cp:coreProperties>
</file>